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sldIdLst>
    <p:sldId id="256" r:id="rId2"/>
    <p:sldId id="257" r:id="rId3"/>
    <p:sldId id="264" r:id="rId4"/>
    <p:sldId id="275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1EF5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5" autoAdjust="0"/>
    <p:restoredTop sz="94645" autoAdjust="0"/>
  </p:normalViewPr>
  <p:slideViewPr>
    <p:cSldViewPr>
      <p:cViewPr varScale="1">
        <p:scale>
          <a:sx n="62" d="100"/>
          <a:sy n="62" d="100"/>
        </p:scale>
        <p:origin x="-84" y="-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4" Type="http://schemas.openxmlformats.org/officeDocument/2006/relationships/image" Target="../media/image2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Relationship Id="rId4" Type="http://schemas.openxmlformats.org/officeDocument/2006/relationships/image" Target="../media/image9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Relationship Id="rId4" Type="http://schemas.openxmlformats.org/officeDocument/2006/relationships/image" Target="../media/image18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968D57-0832-4444-921E-F7D556D1CDC6}" type="datetimeFigureOut">
              <a:rPr lang="en-CA" smtClean="0"/>
              <a:pPr/>
              <a:t>12/07/2011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923178-EF0B-4C39-92F4-D5EF5FBB38B8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1</a:t>
            </a:fld>
            <a:endParaRPr lang="en-CA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10</a:t>
            </a:fld>
            <a:endParaRPr lang="en-CA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11</a:t>
            </a:fld>
            <a:endParaRPr lang="en-CA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12</a:t>
            </a:fld>
            <a:endParaRPr lang="en-CA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13</a:t>
            </a:fld>
            <a:endParaRPr lang="en-C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2</a:t>
            </a:fld>
            <a:endParaRPr lang="en-C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3</a:t>
            </a:fld>
            <a:endParaRPr lang="en-C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4</a:t>
            </a:fld>
            <a:endParaRPr lang="en-C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5</a:t>
            </a:fld>
            <a:endParaRPr lang="en-C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6</a:t>
            </a:fld>
            <a:endParaRPr lang="en-C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7</a:t>
            </a:fld>
            <a:endParaRPr lang="en-CA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8</a:t>
            </a:fld>
            <a:endParaRPr lang="en-CA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9</a:t>
            </a:fld>
            <a:endParaRPr lang="en-C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5C14E-AF55-4073-9733-9170A633D883}" type="datetime1">
              <a:rPr lang="en-CA" smtClean="0"/>
              <a:pPr/>
              <a:t>12/07/2011</a:t>
            </a:fld>
            <a:endParaRPr lang="en-C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80E99-83FC-46D1-BD65-C2232E67D707}" type="datetime1">
              <a:rPr lang="en-CA" smtClean="0"/>
              <a:pPr/>
              <a:t>12/07/2011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B9205-12AA-4383-B856-8F50E640C5FC}" type="datetime1">
              <a:rPr lang="en-CA" smtClean="0"/>
              <a:pPr/>
              <a:t>12/07/2011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DD9BF-9D9C-4396-9901-441E34E94463}" type="datetime1">
              <a:rPr lang="en-CA" smtClean="0"/>
              <a:pPr/>
              <a:t>12/07/2011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9D35D-7E10-402C-A32C-FE6973D16338}" type="datetime1">
              <a:rPr lang="en-CA" smtClean="0"/>
              <a:pPr/>
              <a:t>12/07/2011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E676D-6C4F-45F2-AC92-56E62FC10C1C}" type="datetime1">
              <a:rPr lang="en-CA" smtClean="0"/>
              <a:pPr/>
              <a:t>12/07/2011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8AEB5-E93C-4D4C-9475-D1C052573940}" type="datetime1">
              <a:rPr lang="en-CA" smtClean="0"/>
              <a:pPr/>
              <a:t>12/07/2011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93534-A9DB-4712-83B8-DABBDE143943}" type="datetime1">
              <a:rPr lang="en-CA" smtClean="0"/>
              <a:pPr/>
              <a:t>12/07/2011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11724-F3B1-44AC-A43F-617563B0DF10}" type="datetime1">
              <a:rPr lang="en-CA" smtClean="0"/>
              <a:pPr/>
              <a:t>12/07/2011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556E-5D5A-469A-AB35-27A46C46A269}" type="datetime1">
              <a:rPr lang="en-CA" smtClean="0"/>
              <a:pPr/>
              <a:t>12/07/2011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3567B-DD24-4366-BF0A-8E0818D38B8E}" type="datetime1">
              <a:rPr lang="en-CA" smtClean="0"/>
              <a:pPr/>
              <a:t>12/07/2011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F6B75A1-38FF-4356-A651-C892B5E4D45C}" type="datetime1">
              <a:rPr lang="en-CA" smtClean="0"/>
              <a:pPr/>
              <a:t>12/07/2011</a:t>
            </a:fld>
            <a:endParaRPr lang="en-C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12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7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5.bin"/><Relationship Id="rId5" Type="http://schemas.openxmlformats.org/officeDocument/2006/relationships/oleObject" Target="../embeddings/oleObject14.bin"/><Relationship Id="rId4" Type="http://schemas.openxmlformats.org/officeDocument/2006/relationships/oleObject" Target="../embeddings/oleObject13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19.bin"/><Relationship Id="rId5" Type="http://schemas.openxmlformats.org/officeDocument/2006/relationships/oleObject" Target="../embeddings/oleObject18.bin"/><Relationship Id="rId4" Type="http://schemas.openxmlformats.org/officeDocument/2006/relationships/oleObject" Target="../embeddings/oleObject17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7" Type="http://schemas.openxmlformats.org/officeDocument/2006/relationships/oleObject" Target="../embeddings/oleObject2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22.bin"/><Relationship Id="rId5" Type="http://schemas.openxmlformats.org/officeDocument/2006/relationships/oleObject" Target="../embeddings/oleObject21.bin"/><Relationship Id="rId4" Type="http://schemas.openxmlformats.org/officeDocument/2006/relationships/oleObject" Target="../embeddings/oleObject20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3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4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6.bin"/><Relationship Id="rId4" Type="http://schemas.openxmlformats.org/officeDocument/2006/relationships/oleObject" Target="../embeddings/oleObject5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7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0.bin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35696" y="476672"/>
            <a:ext cx="4320480" cy="648072"/>
          </a:xfrm>
        </p:spPr>
        <p:txBody>
          <a:bodyPr>
            <a:noAutofit/>
          </a:bodyPr>
          <a:lstStyle/>
          <a:p>
            <a:r>
              <a:rPr lang="en-CA" sz="3200" dirty="0" smtClean="0"/>
              <a:t>1.5 Properties of Limits</a:t>
            </a:r>
            <a:endParaRPr lang="en-CA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600" y="1412776"/>
            <a:ext cx="7488832" cy="4896544"/>
          </a:xfrm>
        </p:spPr>
        <p:txBody>
          <a:bodyPr>
            <a:normAutofit/>
          </a:bodyPr>
          <a:lstStyle/>
          <a:p>
            <a:pPr marL="0" marR="45720" lvl="1" algn="l">
              <a:buClr>
                <a:schemeClr val="accent3"/>
              </a:buClr>
              <a:buSzPct val="95000"/>
            </a:pPr>
            <a:endParaRPr lang="en-CA" sz="2600" smtClean="0">
              <a:latin typeface="+mj-lt"/>
            </a:endParaRPr>
          </a:p>
          <a:p>
            <a:pPr marL="0" marR="45720" lvl="1" algn="l">
              <a:buClr>
                <a:schemeClr val="accent3"/>
              </a:buClr>
              <a:buSzPct val="95000"/>
            </a:pPr>
            <a:r>
              <a:rPr lang="en-CA" sz="2600" smtClean="0">
                <a:latin typeface="+mj-lt"/>
              </a:rPr>
              <a:t>Assigned </a:t>
            </a:r>
            <a:r>
              <a:rPr lang="en-CA" sz="2600" dirty="0" smtClean="0">
                <a:latin typeface="+mj-lt"/>
              </a:rPr>
              <a:t>work: </a:t>
            </a:r>
            <a:r>
              <a:rPr lang="en-US" sz="2800" dirty="0" smtClean="0">
                <a:latin typeface="+mj-lt"/>
              </a:rPr>
              <a:t>pg </a:t>
            </a:r>
            <a:r>
              <a:rPr lang="en-US" sz="2800" dirty="0" smtClean="0">
                <a:latin typeface="+mj-lt"/>
              </a:rPr>
              <a:t>45 #1, </a:t>
            </a:r>
            <a:r>
              <a:rPr lang="en-US" sz="2800" dirty="0" smtClean="0">
                <a:latin typeface="+mj-lt"/>
              </a:rPr>
              <a:t>4ac,7def,8def,9ad,10,15,17 </a:t>
            </a:r>
            <a:endParaRPr lang="en-CA" sz="2600" dirty="0" smtClean="0">
              <a:latin typeface="+mj-lt"/>
            </a:endParaRPr>
          </a:p>
          <a:p>
            <a:pPr marL="0" marR="45720" lvl="1" algn="l">
              <a:buClr>
                <a:schemeClr val="accent3"/>
              </a:buClr>
              <a:buSzPct val="95000"/>
            </a:pPr>
            <a:endParaRPr lang="en-CA" sz="2600" dirty="0" smtClean="0">
              <a:latin typeface="+mj-lt"/>
            </a:endParaRPr>
          </a:p>
          <a:p>
            <a:pPr marL="639763" lvl="1" indent="-182563" algn="l">
              <a:buFont typeface="Arial" pitchFamily="34" charset="0"/>
              <a:buChar char="•"/>
            </a:pPr>
            <a:endParaRPr lang="en-CA" sz="2000" i="1" dirty="0" smtClean="0"/>
          </a:p>
          <a:p>
            <a:pPr marL="639763" lvl="1" indent="-182563" algn="l"/>
            <a:endParaRPr lang="en-CA" sz="2000" i="1" dirty="0"/>
          </a:p>
          <a:p>
            <a:pPr marL="639763" lvl="1" indent="-182563" algn="l"/>
            <a:endParaRPr lang="en-CA" sz="2000" i="1" dirty="0" smtClean="0"/>
          </a:p>
          <a:p>
            <a:pPr marL="639763" lvl="1" indent="-182563" algn="l"/>
            <a:endParaRPr lang="en-CA" sz="2000" i="1" dirty="0"/>
          </a:p>
          <a:p>
            <a:pPr marL="639763" lvl="1" indent="-182563" algn="l"/>
            <a:endParaRPr lang="en-CA" sz="20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28384" y="6237312"/>
            <a:ext cx="896888" cy="365125"/>
          </a:xfrm>
        </p:spPr>
        <p:txBody>
          <a:bodyPr/>
          <a:lstStyle/>
          <a:p>
            <a:r>
              <a:rPr lang="en-CA" sz="1400" dirty="0" smtClean="0"/>
              <a:t>S. Evans</a:t>
            </a:r>
            <a:endParaRPr lang="en-CA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832" y="704088"/>
            <a:ext cx="2952328" cy="564672"/>
          </a:xfrm>
        </p:spPr>
        <p:txBody>
          <a:bodyPr>
            <a:normAutofit/>
          </a:bodyPr>
          <a:lstStyle/>
          <a:p>
            <a:r>
              <a:rPr lang="en-CA" sz="2400" dirty="0" smtClean="0"/>
              <a:t>1.5 Properties of Limits</a:t>
            </a: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219256" cy="4767808"/>
          </a:xfrm>
        </p:spPr>
        <p:txBody>
          <a:bodyPr>
            <a:normAutofit/>
          </a:bodyPr>
          <a:lstStyle/>
          <a:p>
            <a:pPr>
              <a:buNone/>
            </a:pPr>
            <a:endParaRPr lang="en-CA" sz="2400" b="1" dirty="0" smtClean="0">
              <a:latin typeface="+mj-lt"/>
            </a:endParaRPr>
          </a:p>
          <a:p>
            <a:pPr>
              <a:buNone/>
            </a:pPr>
            <a:endParaRPr lang="en-CA" sz="2400" b="1" dirty="0" smtClean="0">
              <a:latin typeface="+mj-lt"/>
            </a:endParaRPr>
          </a:p>
          <a:p>
            <a:pPr>
              <a:buNone/>
            </a:pPr>
            <a:endParaRPr lang="en-CA" sz="2400" dirty="0" smtClean="0">
              <a:latin typeface="+mj-lt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sp>
        <p:nvSpPr>
          <p:cNvPr id="20" name="TextBox 19"/>
          <p:cNvSpPr txBox="1"/>
          <p:nvPr/>
        </p:nvSpPr>
        <p:spPr>
          <a:xfrm>
            <a:off x="611560" y="1628800"/>
            <a:ext cx="813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CA" dirty="0"/>
          </a:p>
        </p:txBody>
      </p:sp>
      <p:sp>
        <p:nvSpPr>
          <p:cNvPr id="7" name="TextBox 6"/>
          <p:cNvSpPr txBox="1"/>
          <p:nvPr/>
        </p:nvSpPr>
        <p:spPr>
          <a:xfrm>
            <a:off x="395536" y="1412776"/>
            <a:ext cx="874846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 smtClean="0">
                <a:latin typeface="+mj-lt"/>
              </a:rPr>
              <a:t>Ex 1: Evaluate:</a:t>
            </a:r>
          </a:p>
          <a:p>
            <a:r>
              <a:rPr lang="en-CA" sz="2400" dirty="0" smtClean="0">
                <a:latin typeface="+mj-lt"/>
              </a:rPr>
              <a:t>d</a:t>
            </a:r>
            <a:r>
              <a:rPr lang="en-CA" sz="2400" dirty="0" smtClean="0">
                <a:latin typeface="+mj-lt"/>
              </a:rPr>
              <a:t>) </a:t>
            </a:r>
          </a:p>
          <a:p>
            <a:endParaRPr lang="en-CA" sz="2400" dirty="0" smtClean="0">
              <a:latin typeface="+mj-lt"/>
            </a:endParaRPr>
          </a:p>
          <a:p>
            <a:endParaRPr lang="en-CA" sz="2400" dirty="0" smtClean="0">
              <a:latin typeface="+mj-lt"/>
            </a:endParaRPr>
          </a:p>
          <a:p>
            <a:endParaRPr lang="en-CA" sz="2400" dirty="0" smtClean="0">
              <a:latin typeface="+mj-lt"/>
            </a:endParaRPr>
          </a:p>
          <a:p>
            <a:endParaRPr lang="en-CA" sz="2400" dirty="0" smtClean="0">
              <a:latin typeface="+mj-lt"/>
            </a:endParaRPr>
          </a:p>
          <a:p>
            <a:r>
              <a:rPr lang="en-CA" sz="2400" dirty="0" smtClean="0">
                <a:latin typeface="+mj-lt"/>
              </a:rPr>
              <a:t>Check </a:t>
            </a:r>
            <a:r>
              <a:rPr lang="en-CA" sz="2400" dirty="0" smtClean="0">
                <a:latin typeface="+mj-lt"/>
              </a:rPr>
              <a:t>that both sides of limit exist – they do in this example</a:t>
            </a:r>
          </a:p>
          <a:p>
            <a:r>
              <a:rPr lang="en-CA" sz="2400" dirty="0" smtClean="0">
                <a:latin typeface="+mj-lt"/>
              </a:rPr>
              <a:t>Simplify</a:t>
            </a:r>
            <a:endParaRPr lang="en-CA" sz="2400" dirty="0" smtClean="0">
              <a:latin typeface="+mj-lt"/>
            </a:endParaRPr>
          </a:p>
          <a:p>
            <a:r>
              <a:rPr lang="en-CA" sz="2400" dirty="0" smtClean="0">
                <a:latin typeface="+mj-lt"/>
              </a:rPr>
              <a:t>Multiply num &amp; den by common </a:t>
            </a:r>
            <a:r>
              <a:rPr lang="en-CA" sz="2400" dirty="0" err="1" smtClean="0">
                <a:latin typeface="+mj-lt"/>
              </a:rPr>
              <a:t>denom</a:t>
            </a:r>
            <a:r>
              <a:rPr lang="en-CA" sz="2400" dirty="0" smtClean="0">
                <a:latin typeface="+mj-lt"/>
              </a:rPr>
              <a:t> </a:t>
            </a:r>
            <a:r>
              <a:rPr lang="en-CA" sz="2400" dirty="0" smtClean="0">
                <a:latin typeface="+mj-lt"/>
              </a:rPr>
              <a:t>o</a:t>
            </a:r>
            <a:r>
              <a:rPr lang="en-CA" sz="2400" dirty="0" smtClean="0">
                <a:latin typeface="+mj-lt"/>
              </a:rPr>
              <a:t>f individual terms</a:t>
            </a:r>
            <a:endParaRPr lang="en-CA" sz="2400" dirty="0" smtClean="0">
              <a:latin typeface="+mj-lt"/>
            </a:endParaRPr>
          </a:p>
          <a:p>
            <a:r>
              <a:rPr lang="en-CA" sz="2400" dirty="0" smtClean="0">
                <a:latin typeface="+mj-lt"/>
              </a:rPr>
              <a:t>Common factor out -1 in </a:t>
            </a:r>
            <a:r>
              <a:rPr lang="en-CA" sz="2400" dirty="0" err="1" smtClean="0">
                <a:latin typeface="+mj-lt"/>
              </a:rPr>
              <a:t>denom</a:t>
            </a:r>
            <a:r>
              <a:rPr lang="en-CA" sz="2400" dirty="0" smtClean="0">
                <a:latin typeface="+mj-lt"/>
              </a:rPr>
              <a:t> so that you can cancel a term (where hole is)</a:t>
            </a:r>
            <a:endParaRPr lang="en-CA" sz="2400" dirty="0">
              <a:latin typeface="+mj-lt"/>
            </a:endParaRP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1739900" y="1609725"/>
          <a:ext cx="1701800" cy="1730375"/>
        </p:xfrm>
        <a:graphic>
          <a:graphicData uri="http://schemas.openxmlformats.org/presentationml/2006/ole">
            <p:oleObj spid="_x0000_s65538" name="Equation" r:id="rId4" imgW="774360" imgH="78732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832" y="704088"/>
            <a:ext cx="2952328" cy="564672"/>
          </a:xfrm>
        </p:spPr>
        <p:txBody>
          <a:bodyPr>
            <a:normAutofit/>
          </a:bodyPr>
          <a:lstStyle/>
          <a:p>
            <a:r>
              <a:rPr lang="en-CA" sz="2400" dirty="0" smtClean="0"/>
              <a:t>1.5 Properties of Limits</a:t>
            </a: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219256" cy="4767808"/>
          </a:xfrm>
        </p:spPr>
        <p:txBody>
          <a:bodyPr>
            <a:normAutofit/>
          </a:bodyPr>
          <a:lstStyle/>
          <a:p>
            <a:pPr>
              <a:buNone/>
            </a:pPr>
            <a:endParaRPr lang="en-CA" sz="2400" b="1" dirty="0" smtClean="0">
              <a:latin typeface="+mj-lt"/>
            </a:endParaRPr>
          </a:p>
          <a:p>
            <a:pPr>
              <a:buNone/>
            </a:pPr>
            <a:endParaRPr lang="en-CA" sz="2400" b="1" dirty="0" smtClean="0">
              <a:latin typeface="+mj-lt"/>
            </a:endParaRPr>
          </a:p>
          <a:p>
            <a:pPr>
              <a:buNone/>
            </a:pPr>
            <a:endParaRPr lang="en-CA" sz="2400" dirty="0" smtClean="0">
              <a:latin typeface="+mj-lt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sp>
        <p:nvSpPr>
          <p:cNvPr id="20" name="TextBox 19"/>
          <p:cNvSpPr txBox="1"/>
          <p:nvPr/>
        </p:nvSpPr>
        <p:spPr>
          <a:xfrm>
            <a:off x="611560" y="1628800"/>
            <a:ext cx="813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CA" dirty="0"/>
          </a:p>
        </p:txBody>
      </p:sp>
      <p:sp>
        <p:nvSpPr>
          <p:cNvPr id="7" name="TextBox 6"/>
          <p:cNvSpPr txBox="1"/>
          <p:nvPr/>
        </p:nvSpPr>
        <p:spPr>
          <a:xfrm>
            <a:off x="395536" y="1412776"/>
            <a:ext cx="874846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 smtClean="0">
                <a:latin typeface="+mj-lt"/>
              </a:rPr>
              <a:t>Solution:</a:t>
            </a:r>
          </a:p>
          <a:p>
            <a:r>
              <a:rPr lang="en-CA" sz="2400" dirty="0" smtClean="0">
                <a:latin typeface="+mj-lt"/>
              </a:rPr>
              <a:t>d</a:t>
            </a:r>
            <a:r>
              <a:rPr lang="en-CA" sz="2400" dirty="0" smtClean="0">
                <a:latin typeface="+mj-lt"/>
              </a:rPr>
              <a:t>) </a:t>
            </a:r>
          </a:p>
          <a:p>
            <a:endParaRPr lang="en-CA" sz="2400" dirty="0" smtClean="0">
              <a:latin typeface="+mj-lt"/>
            </a:endParaRPr>
          </a:p>
          <a:p>
            <a:endParaRPr lang="en-CA" sz="2400" dirty="0" smtClean="0">
              <a:latin typeface="+mj-lt"/>
            </a:endParaRPr>
          </a:p>
          <a:p>
            <a:endParaRPr lang="en-CA" sz="2400" dirty="0" smtClean="0">
              <a:latin typeface="+mj-lt"/>
            </a:endParaRPr>
          </a:p>
          <a:p>
            <a:endParaRPr lang="en-CA" sz="2400" dirty="0" smtClean="0">
              <a:latin typeface="+mj-lt"/>
            </a:endParaRPr>
          </a:p>
          <a:p>
            <a:endParaRPr lang="en-CA" dirty="0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1931988" y="1652588"/>
          <a:ext cx="1774825" cy="2249487"/>
        </p:xfrm>
        <a:graphic>
          <a:graphicData uri="http://schemas.openxmlformats.org/presentationml/2006/ole">
            <p:oleObj spid="_x0000_s66562" name="Equation" r:id="rId4" imgW="1244520" imgH="1574640" progId="Equation.DSMT4">
              <p:embed/>
            </p:oleObj>
          </a:graphicData>
        </a:graphic>
      </p:graphicFrame>
      <p:graphicFrame>
        <p:nvGraphicFramePr>
          <p:cNvPr id="64515" name="Object 3"/>
          <p:cNvGraphicFramePr>
            <a:graphicFrameLocks noChangeAspect="1"/>
          </p:cNvGraphicFramePr>
          <p:nvPr/>
        </p:nvGraphicFramePr>
        <p:xfrm>
          <a:off x="1907704" y="3789040"/>
          <a:ext cx="1865313" cy="1341438"/>
        </p:xfrm>
        <a:graphic>
          <a:graphicData uri="http://schemas.openxmlformats.org/presentationml/2006/ole">
            <p:oleObj spid="_x0000_s66563" name="Equation" r:id="rId5" imgW="1307880" imgH="939600" progId="Equation.DSMT4">
              <p:embed/>
            </p:oleObj>
          </a:graphicData>
        </a:graphic>
      </p:graphicFrame>
      <p:graphicFrame>
        <p:nvGraphicFramePr>
          <p:cNvPr id="64516" name="Object 4"/>
          <p:cNvGraphicFramePr>
            <a:graphicFrameLocks noChangeAspect="1"/>
          </p:cNvGraphicFramePr>
          <p:nvPr/>
        </p:nvGraphicFramePr>
        <p:xfrm>
          <a:off x="1979712" y="5301208"/>
          <a:ext cx="1031875" cy="1195388"/>
        </p:xfrm>
        <a:graphic>
          <a:graphicData uri="http://schemas.openxmlformats.org/presentationml/2006/ole">
            <p:oleObj spid="_x0000_s66564" name="Equation" r:id="rId6" imgW="723600" imgH="838080" progId="Equation.DSMT4">
              <p:embed/>
            </p:oleObj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/>
        </p:nvGraphicFramePr>
        <p:xfrm>
          <a:off x="5867400" y="2527300"/>
          <a:ext cx="792163" cy="903288"/>
        </p:xfrm>
        <a:graphic>
          <a:graphicData uri="http://schemas.openxmlformats.org/presentationml/2006/ole">
            <p:oleObj spid="_x0000_s66565" name="Equation" r:id="rId7" imgW="355320" imgH="4060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45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4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4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4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832" y="704088"/>
            <a:ext cx="2952328" cy="564672"/>
          </a:xfrm>
        </p:spPr>
        <p:txBody>
          <a:bodyPr>
            <a:normAutofit/>
          </a:bodyPr>
          <a:lstStyle/>
          <a:p>
            <a:r>
              <a:rPr lang="en-CA" sz="2400" dirty="0" smtClean="0"/>
              <a:t>1.5 Properties of Limits</a:t>
            </a: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219256" cy="4767808"/>
          </a:xfrm>
        </p:spPr>
        <p:txBody>
          <a:bodyPr>
            <a:normAutofit/>
          </a:bodyPr>
          <a:lstStyle/>
          <a:p>
            <a:pPr>
              <a:buNone/>
            </a:pPr>
            <a:endParaRPr lang="en-CA" sz="2400" b="1" dirty="0" smtClean="0">
              <a:latin typeface="+mj-lt"/>
            </a:endParaRPr>
          </a:p>
          <a:p>
            <a:pPr>
              <a:buNone/>
            </a:pPr>
            <a:endParaRPr lang="en-CA" sz="2400" b="1" dirty="0" smtClean="0">
              <a:latin typeface="+mj-lt"/>
            </a:endParaRPr>
          </a:p>
          <a:p>
            <a:pPr>
              <a:buNone/>
            </a:pPr>
            <a:endParaRPr lang="en-CA" sz="2400" dirty="0" smtClean="0">
              <a:latin typeface="+mj-lt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sp>
        <p:nvSpPr>
          <p:cNvPr id="20" name="TextBox 19"/>
          <p:cNvSpPr txBox="1"/>
          <p:nvPr/>
        </p:nvSpPr>
        <p:spPr>
          <a:xfrm>
            <a:off x="611560" y="1628800"/>
            <a:ext cx="813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CA" dirty="0"/>
          </a:p>
        </p:txBody>
      </p:sp>
      <p:sp>
        <p:nvSpPr>
          <p:cNvPr id="7" name="TextBox 6"/>
          <p:cNvSpPr txBox="1"/>
          <p:nvPr/>
        </p:nvSpPr>
        <p:spPr>
          <a:xfrm>
            <a:off x="395536" y="1412776"/>
            <a:ext cx="874846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 smtClean="0">
                <a:latin typeface="+mj-lt"/>
              </a:rPr>
              <a:t>Ex 1: Evaluate:</a:t>
            </a:r>
          </a:p>
          <a:p>
            <a:r>
              <a:rPr lang="en-CA" sz="2400" dirty="0" smtClean="0">
                <a:latin typeface="+mj-lt"/>
              </a:rPr>
              <a:t>e) </a:t>
            </a:r>
          </a:p>
          <a:p>
            <a:endParaRPr lang="en-CA" sz="2400" dirty="0" smtClean="0">
              <a:latin typeface="+mj-lt"/>
            </a:endParaRPr>
          </a:p>
          <a:p>
            <a:endParaRPr lang="en-CA" sz="2400" dirty="0" smtClean="0">
              <a:latin typeface="+mj-lt"/>
            </a:endParaRPr>
          </a:p>
          <a:p>
            <a:endParaRPr lang="en-CA" sz="2400" dirty="0" smtClean="0">
              <a:latin typeface="+mj-lt"/>
            </a:endParaRPr>
          </a:p>
          <a:p>
            <a:r>
              <a:rPr lang="en-CA" sz="2400" dirty="0" smtClean="0">
                <a:latin typeface="+mj-lt"/>
              </a:rPr>
              <a:t>f) </a:t>
            </a:r>
          </a:p>
          <a:p>
            <a:endParaRPr lang="en-CA" sz="2400" dirty="0" smtClean="0">
              <a:latin typeface="+mj-lt"/>
            </a:endParaRPr>
          </a:p>
          <a:p>
            <a:endParaRPr lang="en-CA" sz="2400" dirty="0" smtClean="0">
              <a:latin typeface="+mj-lt"/>
            </a:endParaRPr>
          </a:p>
          <a:p>
            <a:r>
              <a:rPr lang="en-CA" sz="2400" b="1" i="1" dirty="0" smtClean="0">
                <a:latin typeface="+mj-lt"/>
              </a:rPr>
              <a:t>Note: </a:t>
            </a:r>
            <a:r>
              <a:rPr lang="en-CA" sz="2400" b="1" i="1" dirty="0" err="1" smtClean="0">
                <a:latin typeface="+mj-lt"/>
              </a:rPr>
              <a:t>indeterminant</a:t>
            </a:r>
            <a:r>
              <a:rPr lang="en-CA" sz="2400" b="1" i="1" dirty="0" smtClean="0">
                <a:latin typeface="+mj-lt"/>
              </a:rPr>
              <a:t> absolute value functions …examine LS and RS by creating a piecewise function.</a:t>
            </a:r>
          </a:p>
          <a:p>
            <a:r>
              <a:rPr lang="en-CA" sz="2400" b="1" i="1" dirty="0" smtClean="0">
                <a:latin typeface="+mj-lt"/>
              </a:rPr>
              <a:t>See solution next slide</a:t>
            </a:r>
            <a:r>
              <a:rPr lang="en-CA" sz="2400" dirty="0" smtClean="0">
                <a:latin typeface="+mj-lt"/>
              </a:rPr>
              <a:t>	    </a:t>
            </a: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899592" y="1844824"/>
          <a:ext cx="2038350" cy="920750"/>
        </p:xfrm>
        <a:graphic>
          <a:graphicData uri="http://schemas.openxmlformats.org/presentationml/2006/ole">
            <p:oleObj spid="_x0000_s67586" name="Equation" r:id="rId4" imgW="927000" imgH="419040" progId="Equation.DSMT4">
              <p:embed/>
            </p:oleObj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899592" y="3068960"/>
          <a:ext cx="1440160" cy="950506"/>
        </p:xfrm>
        <a:graphic>
          <a:graphicData uri="http://schemas.openxmlformats.org/presentationml/2006/ole">
            <p:oleObj spid="_x0000_s67587" name="Equation" r:id="rId5" imgW="634680" imgH="419040" progId="Equation.DSMT4">
              <p:embed/>
            </p:oleObj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/>
        </p:nvGraphicFramePr>
        <p:xfrm>
          <a:off x="2627784" y="3284984"/>
          <a:ext cx="1293738" cy="507669"/>
        </p:xfrm>
        <a:graphic>
          <a:graphicData uri="http://schemas.openxmlformats.org/presentationml/2006/ole">
            <p:oleObj spid="_x0000_s67588" name="Equation" r:id="rId6" imgW="1002960" imgH="393480" progId="Equation.DSMT4">
              <p:embed/>
            </p:oleObj>
          </a:graphicData>
        </a:graphic>
      </p:graphicFrame>
      <p:cxnSp>
        <p:nvCxnSpPr>
          <p:cNvPr id="14" name="Straight Arrow Connector 13"/>
          <p:cNvCxnSpPr/>
          <p:nvPr/>
        </p:nvCxnSpPr>
        <p:spPr>
          <a:xfrm rot="16200000" flipV="1">
            <a:off x="2339752" y="4149080"/>
            <a:ext cx="504056" cy="72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832" y="704088"/>
            <a:ext cx="2952328" cy="564672"/>
          </a:xfrm>
        </p:spPr>
        <p:txBody>
          <a:bodyPr>
            <a:normAutofit/>
          </a:bodyPr>
          <a:lstStyle/>
          <a:p>
            <a:r>
              <a:rPr lang="en-CA" sz="2400" dirty="0" smtClean="0"/>
              <a:t>1.5 Properties of Limits</a:t>
            </a: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219256" cy="4767808"/>
          </a:xfrm>
        </p:spPr>
        <p:txBody>
          <a:bodyPr>
            <a:normAutofit/>
          </a:bodyPr>
          <a:lstStyle/>
          <a:p>
            <a:pPr>
              <a:buNone/>
            </a:pPr>
            <a:endParaRPr lang="en-CA" sz="2400" b="1" dirty="0" smtClean="0">
              <a:latin typeface="+mj-lt"/>
            </a:endParaRPr>
          </a:p>
          <a:p>
            <a:pPr>
              <a:buNone/>
            </a:pPr>
            <a:endParaRPr lang="en-CA" sz="2400" b="1" dirty="0" smtClean="0">
              <a:latin typeface="+mj-lt"/>
            </a:endParaRPr>
          </a:p>
          <a:p>
            <a:pPr>
              <a:buNone/>
            </a:pPr>
            <a:endParaRPr lang="en-CA" sz="2400" dirty="0" smtClean="0">
              <a:latin typeface="+mj-lt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sp>
        <p:nvSpPr>
          <p:cNvPr id="20" name="TextBox 19"/>
          <p:cNvSpPr txBox="1"/>
          <p:nvPr/>
        </p:nvSpPr>
        <p:spPr>
          <a:xfrm>
            <a:off x="611560" y="1628800"/>
            <a:ext cx="813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CA" dirty="0"/>
          </a:p>
        </p:txBody>
      </p:sp>
      <p:sp>
        <p:nvSpPr>
          <p:cNvPr id="7" name="TextBox 6"/>
          <p:cNvSpPr txBox="1"/>
          <p:nvPr/>
        </p:nvSpPr>
        <p:spPr>
          <a:xfrm>
            <a:off x="395536" y="1412776"/>
            <a:ext cx="874846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 smtClean="0">
                <a:latin typeface="+mj-lt"/>
              </a:rPr>
              <a:t>Solution:</a:t>
            </a:r>
          </a:p>
          <a:p>
            <a:r>
              <a:rPr lang="en-CA" sz="2400" dirty="0" smtClean="0">
                <a:latin typeface="+mj-lt"/>
              </a:rPr>
              <a:t>f) </a:t>
            </a:r>
          </a:p>
          <a:p>
            <a:endParaRPr lang="en-CA" sz="2400" dirty="0" smtClean="0">
              <a:latin typeface="+mj-lt"/>
            </a:endParaRPr>
          </a:p>
          <a:p>
            <a:endParaRPr lang="en-CA" sz="2400" dirty="0" smtClean="0">
              <a:latin typeface="+mj-lt"/>
            </a:endParaRPr>
          </a:p>
          <a:p>
            <a:endParaRPr lang="en-CA" sz="2400" dirty="0" smtClean="0">
              <a:latin typeface="+mj-lt"/>
            </a:endParaRPr>
          </a:p>
          <a:p>
            <a:endParaRPr lang="en-CA" sz="2400" dirty="0" smtClean="0">
              <a:latin typeface="+mj-lt"/>
            </a:endParaRPr>
          </a:p>
          <a:p>
            <a:endParaRPr lang="en-CA" dirty="0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1115616" y="1844823"/>
          <a:ext cx="3456384" cy="3130663"/>
        </p:xfrm>
        <a:graphic>
          <a:graphicData uri="http://schemas.openxmlformats.org/presentationml/2006/ole">
            <p:oleObj spid="_x0000_s68610" name="Equation" r:id="rId4" imgW="1854000" imgH="1676160" progId="Equation.DSMT4">
              <p:embed/>
            </p:oleObj>
          </a:graphicData>
        </a:graphic>
      </p:graphicFrame>
      <p:graphicFrame>
        <p:nvGraphicFramePr>
          <p:cNvPr id="64515" name="Object 3"/>
          <p:cNvGraphicFramePr>
            <a:graphicFrameLocks noChangeAspect="1"/>
          </p:cNvGraphicFramePr>
          <p:nvPr/>
        </p:nvGraphicFramePr>
        <p:xfrm>
          <a:off x="1691680" y="4221088"/>
          <a:ext cx="1728192" cy="1326387"/>
        </p:xfrm>
        <a:graphic>
          <a:graphicData uri="http://schemas.openxmlformats.org/presentationml/2006/ole">
            <p:oleObj spid="_x0000_s68611" name="Equation" r:id="rId5" imgW="1155600" imgH="660240" progId="Equation.DSMT4">
              <p:embed/>
            </p:oleObj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/>
        </p:nvGraphicFramePr>
        <p:xfrm>
          <a:off x="5867400" y="2781300"/>
          <a:ext cx="792163" cy="393700"/>
        </p:xfrm>
        <a:graphic>
          <a:graphicData uri="http://schemas.openxmlformats.org/presentationml/2006/ole">
            <p:oleObj spid="_x0000_s68613" name="Equation" r:id="rId6" imgW="355320" imgH="177480" progId="Equation.DSMT4">
              <p:embed/>
            </p:oleObj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4788024" y="1700808"/>
            <a:ext cx="2376264" cy="830997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CA" sz="2400" dirty="0" smtClean="0">
                <a:latin typeface="+mj-lt"/>
              </a:rPr>
              <a:t>Piecewise function created.</a:t>
            </a:r>
            <a:endParaRPr lang="en-CA" sz="2400" dirty="0">
              <a:latin typeface="+mj-lt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rot="5400000">
            <a:off x="4463988" y="2600908"/>
            <a:ext cx="504056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Object 16"/>
          <p:cNvGraphicFramePr>
            <a:graphicFrameLocks noChangeAspect="1"/>
          </p:cNvGraphicFramePr>
          <p:nvPr/>
        </p:nvGraphicFramePr>
        <p:xfrm>
          <a:off x="1763687" y="5373216"/>
          <a:ext cx="3770601" cy="1152128"/>
        </p:xfrm>
        <a:graphic>
          <a:graphicData uri="http://schemas.openxmlformats.org/presentationml/2006/ole">
            <p:oleObj spid="_x0000_s68614" name="Equation" r:id="rId7" imgW="1828800" imgH="55872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45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4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832" y="704088"/>
            <a:ext cx="2952328" cy="564672"/>
          </a:xfrm>
        </p:spPr>
        <p:txBody>
          <a:bodyPr>
            <a:normAutofit/>
          </a:bodyPr>
          <a:lstStyle/>
          <a:p>
            <a:r>
              <a:rPr lang="en-CA" sz="2400" dirty="0" smtClean="0"/>
              <a:t>1.5 Properties of Limits</a:t>
            </a: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219256" cy="4767808"/>
          </a:xfrm>
        </p:spPr>
        <p:txBody>
          <a:bodyPr>
            <a:normAutofit/>
          </a:bodyPr>
          <a:lstStyle/>
          <a:p>
            <a:pPr>
              <a:buNone/>
            </a:pPr>
            <a:endParaRPr lang="en-CA" sz="2400" b="1" dirty="0" smtClean="0">
              <a:latin typeface="+mj-lt"/>
            </a:endParaRPr>
          </a:p>
          <a:p>
            <a:pPr>
              <a:buNone/>
            </a:pPr>
            <a:endParaRPr lang="en-CA" sz="2400" b="1" dirty="0" smtClean="0">
              <a:latin typeface="+mj-lt"/>
            </a:endParaRPr>
          </a:p>
          <a:p>
            <a:pPr>
              <a:buNone/>
            </a:pPr>
            <a:endParaRPr lang="en-CA" sz="2400" dirty="0" smtClean="0">
              <a:latin typeface="+mj-lt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sp>
        <p:nvSpPr>
          <p:cNvPr id="20" name="TextBox 19"/>
          <p:cNvSpPr txBox="1"/>
          <p:nvPr/>
        </p:nvSpPr>
        <p:spPr>
          <a:xfrm>
            <a:off x="611560" y="1628800"/>
            <a:ext cx="813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CA" dirty="0"/>
          </a:p>
        </p:txBody>
      </p:sp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1484783"/>
            <a:ext cx="5976664" cy="4970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832" y="704088"/>
            <a:ext cx="2952328" cy="564672"/>
          </a:xfrm>
        </p:spPr>
        <p:txBody>
          <a:bodyPr>
            <a:normAutofit/>
          </a:bodyPr>
          <a:lstStyle/>
          <a:p>
            <a:r>
              <a:rPr lang="en-CA" sz="2400" dirty="0" smtClean="0"/>
              <a:t>1.5 Properties of Limits</a:t>
            </a: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219256" cy="4767808"/>
          </a:xfrm>
        </p:spPr>
        <p:txBody>
          <a:bodyPr>
            <a:normAutofit/>
          </a:bodyPr>
          <a:lstStyle/>
          <a:p>
            <a:pPr>
              <a:buNone/>
            </a:pPr>
            <a:endParaRPr lang="en-CA" sz="2400" b="1" dirty="0" smtClean="0">
              <a:latin typeface="+mj-lt"/>
            </a:endParaRPr>
          </a:p>
          <a:p>
            <a:pPr>
              <a:buNone/>
            </a:pPr>
            <a:endParaRPr lang="en-CA" sz="2400" b="1" dirty="0" smtClean="0">
              <a:latin typeface="+mj-lt"/>
            </a:endParaRPr>
          </a:p>
          <a:p>
            <a:pPr>
              <a:buNone/>
            </a:pPr>
            <a:endParaRPr lang="en-CA" sz="2400" dirty="0" smtClean="0">
              <a:latin typeface="+mj-lt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sp>
        <p:nvSpPr>
          <p:cNvPr id="20" name="TextBox 19"/>
          <p:cNvSpPr txBox="1"/>
          <p:nvPr/>
        </p:nvSpPr>
        <p:spPr>
          <a:xfrm>
            <a:off x="611560" y="1628800"/>
            <a:ext cx="813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CA" dirty="0"/>
          </a:p>
        </p:txBody>
      </p:sp>
      <p:sp>
        <p:nvSpPr>
          <p:cNvPr id="7" name="TextBox 6"/>
          <p:cNvSpPr txBox="1"/>
          <p:nvPr/>
        </p:nvSpPr>
        <p:spPr>
          <a:xfrm>
            <a:off x="611560" y="1772816"/>
            <a:ext cx="662473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 smtClean="0">
                <a:latin typeface="+mj-lt"/>
              </a:rPr>
              <a:t>Other handy limit information:</a:t>
            </a:r>
          </a:p>
          <a:p>
            <a:endParaRPr lang="en-CA" sz="2400" dirty="0" smtClean="0">
              <a:latin typeface="+mj-lt"/>
            </a:endParaRPr>
          </a:p>
          <a:p>
            <a:endParaRPr lang="en-CA" dirty="0"/>
          </a:p>
        </p:txBody>
      </p:sp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2564904"/>
            <a:ext cx="5969575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832" y="704088"/>
            <a:ext cx="2952328" cy="564672"/>
          </a:xfrm>
        </p:spPr>
        <p:txBody>
          <a:bodyPr>
            <a:normAutofit/>
          </a:bodyPr>
          <a:lstStyle/>
          <a:p>
            <a:r>
              <a:rPr lang="en-CA" sz="2400" dirty="0" smtClean="0"/>
              <a:t>1.5 Properties of Limits</a:t>
            </a: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219256" cy="4767808"/>
          </a:xfrm>
        </p:spPr>
        <p:txBody>
          <a:bodyPr>
            <a:normAutofit/>
          </a:bodyPr>
          <a:lstStyle/>
          <a:p>
            <a:pPr>
              <a:buNone/>
            </a:pPr>
            <a:endParaRPr lang="en-CA" sz="2400" b="1" dirty="0" smtClean="0">
              <a:latin typeface="+mj-lt"/>
            </a:endParaRPr>
          </a:p>
          <a:p>
            <a:pPr>
              <a:buNone/>
            </a:pPr>
            <a:endParaRPr lang="en-CA" sz="2400" b="1" dirty="0" smtClean="0">
              <a:latin typeface="+mj-lt"/>
            </a:endParaRPr>
          </a:p>
          <a:p>
            <a:pPr>
              <a:buNone/>
            </a:pPr>
            <a:endParaRPr lang="en-CA" sz="2400" dirty="0" smtClean="0">
              <a:latin typeface="+mj-lt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sp>
        <p:nvSpPr>
          <p:cNvPr id="20" name="TextBox 19"/>
          <p:cNvSpPr txBox="1"/>
          <p:nvPr/>
        </p:nvSpPr>
        <p:spPr>
          <a:xfrm>
            <a:off x="611560" y="1628800"/>
            <a:ext cx="813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CA" dirty="0"/>
          </a:p>
        </p:txBody>
      </p:sp>
      <p:sp>
        <p:nvSpPr>
          <p:cNvPr id="7" name="TextBox 6"/>
          <p:cNvSpPr txBox="1"/>
          <p:nvPr/>
        </p:nvSpPr>
        <p:spPr>
          <a:xfrm>
            <a:off x="611560" y="1772816"/>
            <a:ext cx="770485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 smtClean="0">
                <a:latin typeface="+mj-lt"/>
              </a:rPr>
              <a:t>More handy limit information:</a:t>
            </a:r>
          </a:p>
          <a:p>
            <a:endParaRPr lang="en-CA" sz="2400" dirty="0" smtClean="0">
              <a:latin typeface="+mj-lt"/>
            </a:endParaRPr>
          </a:p>
          <a:p>
            <a:r>
              <a:rPr lang="en-CA" sz="2400" dirty="0" smtClean="0">
                <a:latin typeface="+mj-lt"/>
              </a:rPr>
              <a:t>When you evaluate limits if when you sub in the x value you get</a:t>
            </a:r>
          </a:p>
          <a:p>
            <a:pPr>
              <a:buFontTx/>
              <a:buChar char="-"/>
            </a:pPr>
            <a:r>
              <a:rPr lang="en-CA" sz="2400" dirty="0" smtClean="0">
                <a:latin typeface="+mj-lt"/>
              </a:rPr>
              <a:t>   a #, then it is a point and function exists there</a:t>
            </a:r>
          </a:p>
          <a:p>
            <a:pPr>
              <a:buFontTx/>
              <a:buChar char="-"/>
            </a:pPr>
            <a:r>
              <a:rPr lang="en-CA" sz="2400" dirty="0" smtClean="0">
                <a:latin typeface="+mj-lt"/>
              </a:rPr>
              <a:t>      , then function is a hole at that point.</a:t>
            </a:r>
          </a:p>
          <a:p>
            <a:pPr>
              <a:buFontTx/>
              <a:buChar char="-"/>
            </a:pPr>
            <a:endParaRPr lang="en-CA" sz="2400" dirty="0" smtClean="0">
              <a:latin typeface="+mj-lt"/>
            </a:endParaRPr>
          </a:p>
          <a:p>
            <a:pPr>
              <a:buFontTx/>
              <a:buChar char="-"/>
            </a:pPr>
            <a:r>
              <a:rPr lang="en-CA" sz="2400" dirty="0" smtClean="0">
                <a:latin typeface="+mj-lt"/>
              </a:rPr>
              <a:t>      , then function has a vertical asymptote at that point </a:t>
            </a:r>
          </a:p>
          <a:p>
            <a:endParaRPr lang="en-CA" sz="2400" dirty="0" smtClean="0">
              <a:latin typeface="+mj-lt"/>
            </a:endParaRPr>
          </a:p>
          <a:p>
            <a:endParaRPr lang="en-CA" dirty="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899592" y="3645024"/>
          <a:ext cx="285874" cy="805645"/>
        </p:xfrm>
        <a:graphic>
          <a:graphicData uri="http://schemas.openxmlformats.org/presentationml/2006/ole">
            <p:oleObj spid="_x0000_s69634" name="Equation" r:id="rId4" imgW="139680" imgH="393480" progId="Equation.DSMT4">
              <p:embed/>
            </p:oleObj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899592" y="4437112"/>
          <a:ext cx="288032" cy="744083"/>
        </p:xfrm>
        <a:graphic>
          <a:graphicData uri="http://schemas.openxmlformats.org/presentationml/2006/ole">
            <p:oleObj spid="_x0000_s69635" name="Equation" r:id="rId5" imgW="152280" imgH="3934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832" y="704088"/>
            <a:ext cx="2952328" cy="564672"/>
          </a:xfrm>
        </p:spPr>
        <p:txBody>
          <a:bodyPr>
            <a:normAutofit/>
          </a:bodyPr>
          <a:lstStyle/>
          <a:p>
            <a:r>
              <a:rPr lang="en-CA" sz="2400" dirty="0" smtClean="0"/>
              <a:t>1.5 Properties of Limits</a:t>
            </a: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219256" cy="4767808"/>
          </a:xfrm>
        </p:spPr>
        <p:txBody>
          <a:bodyPr>
            <a:normAutofit/>
          </a:bodyPr>
          <a:lstStyle/>
          <a:p>
            <a:pPr>
              <a:buNone/>
            </a:pPr>
            <a:endParaRPr lang="en-CA" sz="2400" b="1" dirty="0" smtClean="0">
              <a:latin typeface="+mj-lt"/>
            </a:endParaRPr>
          </a:p>
          <a:p>
            <a:pPr>
              <a:buNone/>
            </a:pPr>
            <a:endParaRPr lang="en-CA" sz="2400" b="1" dirty="0" smtClean="0">
              <a:latin typeface="+mj-lt"/>
            </a:endParaRPr>
          </a:p>
          <a:p>
            <a:pPr>
              <a:buNone/>
            </a:pPr>
            <a:endParaRPr lang="en-CA" sz="2400" dirty="0" smtClean="0">
              <a:latin typeface="+mj-lt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sp>
        <p:nvSpPr>
          <p:cNvPr id="20" name="TextBox 19"/>
          <p:cNvSpPr txBox="1"/>
          <p:nvPr/>
        </p:nvSpPr>
        <p:spPr>
          <a:xfrm>
            <a:off x="611560" y="1628800"/>
            <a:ext cx="813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CA" dirty="0"/>
          </a:p>
        </p:txBody>
      </p:sp>
      <p:sp>
        <p:nvSpPr>
          <p:cNvPr id="7" name="TextBox 6"/>
          <p:cNvSpPr txBox="1"/>
          <p:nvPr/>
        </p:nvSpPr>
        <p:spPr>
          <a:xfrm>
            <a:off x="395536" y="1412776"/>
            <a:ext cx="8748464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b="1" dirty="0" smtClean="0">
                <a:latin typeface="+mj-lt"/>
              </a:rPr>
              <a:t>Recall: </a:t>
            </a:r>
            <a:r>
              <a:rPr lang="en-CA" sz="2400" dirty="0" smtClean="0">
                <a:latin typeface="+mj-lt"/>
              </a:rPr>
              <a:t>Limit exists IFF LHL=RHL and it can exist even if the function does not exist at that point.</a:t>
            </a:r>
          </a:p>
          <a:p>
            <a:endParaRPr lang="en-CA" sz="2400" dirty="0" smtClean="0">
              <a:latin typeface="+mj-lt"/>
            </a:endParaRPr>
          </a:p>
          <a:p>
            <a:r>
              <a:rPr lang="en-CA" sz="2400" b="1" dirty="0" smtClean="0">
                <a:latin typeface="+mj-lt"/>
              </a:rPr>
              <a:t>Today</a:t>
            </a:r>
            <a:r>
              <a:rPr lang="en-CA" sz="2400" dirty="0" smtClean="0">
                <a:latin typeface="+mj-lt"/>
              </a:rPr>
              <a:t> we’ll examine “</a:t>
            </a:r>
            <a:r>
              <a:rPr lang="en-CA" sz="2400" dirty="0" err="1" smtClean="0">
                <a:latin typeface="+mj-lt"/>
              </a:rPr>
              <a:t>Indeterminant</a:t>
            </a:r>
            <a:r>
              <a:rPr lang="en-CA" sz="2400" dirty="0" smtClean="0">
                <a:latin typeface="+mj-lt"/>
              </a:rPr>
              <a:t> Limits where the result is       when you sub in. </a:t>
            </a:r>
          </a:p>
          <a:p>
            <a:endParaRPr lang="en-CA" sz="2400" dirty="0" smtClean="0">
              <a:latin typeface="+mj-lt"/>
            </a:endParaRPr>
          </a:p>
          <a:p>
            <a:r>
              <a:rPr lang="en-CA" sz="2400" b="1" dirty="0" smtClean="0">
                <a:latin typeface="+mj-lt"/>
              </a:rPr>
              <a:t>How to Evaluate a Limit:</a:t>
            </a:r>
          </a:p>
          <a:p>
            <a:pPr marL="457200" indent="-457200">
              <a:buAutoNum type="arabicParenR"/>
            </a:pPr>
            <a:r>
              <a:rPr lang="en-CA" sz="2400" dirty="0" smtClean="0">
                <a:latin typeface="+mj-lt"/>
              </a:rPr>
              <a:t>Check if LS and RS exist.</a:t>
            </a:r>
          </a:p>
          <a:p>
            <a:pPr marL="457200" indent="-457200">
              <a:buAutoNum type="arabicParenR"/>
            </a:pPr>
            <a:r>
              <a:rPr lang="en-CA" sz="2400" dirty="0" smtClean="0">
                <a:latin typeface="+mj-lt"/>
              </a:rPr>
              <a:t>Try substituting the x-value in.</a:t>
            </a:r>
          </a:p>
          <a:p>
            <a:pPr marL="457200" indent="-457200">
              <a:buAutoNum type="arabicParenR"/>
            </a:pPr>
            <a:r>
              <a:rPr lang="en-CA" sz="2400" dirty="0" smtClean="0">
                <a:latin typeface="+mj-lt"/>
              </a:rPr>
              <a:t>For </a:t>
            </a:r>
            <a:r>
              <a:rPr lang="en-CA" sz="2400" dirty="0" err="1" smtClean="0">
                <a:latin typeface="+mj-lt"/>
              </a:rPr>
              <a:t>indeterminant</a:t>
            </a:r>
            <a:r>
              <a:rPr lang="en-CA" sz="2400" dirty="0" smtClean="0">
                <a:latin typeface="+mj-lt"/>
              </a:rPr>
              <a:t> limits:</a:t>
            </a:r>
          </a:p>
          <a:p>
            <a:pPr marL="457200" indent="-457200"/>
            <a:r>
              <a:rPr lang="en-CA" sz="2400" dirty="0" smtClean="0">
                <a:latin typeface="+mj-lt"/>
              </a:rPr>
              <a:t>    a) simplify   b) factor   c) rationalize OR d) separate into piecewise.</a:t>
            </a:r>
          </a:p>
          <a:p>
            <a:pPr marL="457200" indent="-457200"/>
            <a:r>
              <a:rPr lang="en-CA" sz="2400" dirty="0" smtClean="0">
                <a:latin typeface="+mj-lt"/>
              </a:rPr>
              <a:t>	</a:t>
            </a:r>
            <a:r>
              <a:rPr lang="en-CA" sz="2400" dirty="0" smtClean="0">
                <a:latin typeface="+mj-lt"/>
              </a:rPr>
              <a:t>						</a:t>
            </a:r>
            <a:r>
              <a:rPr lang="en-CA" sz="1600" dirty="0" smtClean="0">
                <a:latin typeface="+mj-lt"/>
              </a:rPr>
              <a:t>(examine LS &amp; RS separately)</a:t>
            </a:r>
          </a:p>
          <a:p>
            <a:endParaRPr lang="en-CA" sz="2400" dirty="0" smtClean="0">
              <a:latin typeface="+mj-lt"/>
            </a:endParaRPr>
          </a:p>
          <a:p>
            <a:endParaRPr lang="en-CA" dirty="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8172400" y="2348880"/>
          <a:ext cx="325362" cy="916930"/>
        </p:xfrm>
        <a:graphic>
          <a:graphicData uri="http://schemas.openxmlformats.org/presentationml/2006/ole">
            <p:oleObj spid="_x0000_s60418" name="Equation" r:id="rId4" imgW="139680" imgH="3934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832" y="704088"/>
            <a:ext cx="2952328" cy="564672"/>
          </a:xfrm>
        </p:spPr>
        <p:txBody>
          <a:bodyPr>
            <a:normAutofit/>
          </a:bodyPr>
          <a:lstStyle/>
          <a:p>
            <a:r>
              <a:rPr lang="en-CA" sz="2400" dirty="0" smtClean="0"/>
              <a:t>1.5 Properties of Limits</a:t>
            </a: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219256" cy="4767808"/>
          </a:xfrm>
        </p:spPr>
        <p:txBody>
          <a:bodyPr>
            <a:normAutofit/>
          </a:bodyPr>
          <a:lstStyle/>
          <a:p>
            <a:pPr>
              <a:buNone/>
            </a:pPr>
            <a:endParaRPr lang="en-CA" sz="2400" b="1" dirty="0" smtClean="0">
              <a:latin typeface="+mj-lt"/>
            </a:endParaRPr>
          </a:p>
          <a:p>
            <a:pPr>
              <a:buNone/>
            </a:pPr>
            <a:endParaRPr lang="en-CA" sz="2400" b="1" dirty="0" smtClean="0">
              <a:latin typeface="+mj-lt"/>
            </a:endParaRPr>
          </a:p>
          <a:p>
            <a:pPr>
              <a:buNone/>
            </a:pPr>
            <a:endParaRPr lang="en-CA" sz="2400" dirty="0" smtClean="0">
              <a:latin typeface="+mj-lt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sp>
        <p:nvSpPr>
          <p:cNvPr id="20" name="TextBox 19"/>
          <p:cNvSpPr txBox="1"/>
          <p:nvPr/>
        </p:nvSpPr>
        <p:spPr>
          <a:xfrm>
            <a:off x="611560" y="1628800"/>
            <a:ext cx="813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CA" dirty="0"/>
          </a:p>
        </p:txBody>
      </p:sp>
      <p:sp>
        <p:nvSpPr>
          <p:cNvPr id="7" name="TextBox 6"/>
          <p:cNvSpPr txBox="1"/>
          <p:nvPr/>
        </p:nvSpPr>
        <p:spPr>
          <a:xfrm>
            <a:off x="395536" y="1412776"/>
            <a:ext cx="8748464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 smtClean="0">
                <a:latin typeface="+mj-lt"/>
              </a:rPr>
              <a:t>Ex 1: Evaluate:</a:t>
            </a:r>
          </a:p>
          <a:p>
            <a:r>
              <a:rPr lang="en-CA" sz="2400" dirty="0" smtClean="0">
                <a:latin typeface="+mj-lt"/>
              </a:rPr>
              <a:t>a) </a:t>
            </a:r>
          </a:p>
          <a:p>
            <a:endParaRPr lang="en-CA" sz="2400" dirty="0" smtClean="0">
              <a:latin typeface="+mj-lt"/>
            </a:endParaRPr>
          </a:p>
          <a:p>
            <a:endParaRPr lang="en-CA" sz="2400" dirty="0" smtClean="0">
              <a:latin typeface="+mj-lt"/>
            </a:endParaRPr>
          </a:p>
          <a:p>
            <a:endParaRPr lang="en-CA" sz="2400" dirty="0" smtClean="0">
              <a:latin typeface="+mj-lt"/>
            </a:endParaRPr>
          </a:p>
          <a:p>
            <a:r>
              <a:rPr lang="en-CA" sz="2400" dirty="0" smtClean="0">
                <a:latin typeface="+mj-lt"/>
              </a:rPr>
              <a:t>Watch Form…</a:t>
            </a:r>
          </a:p>
          <a:p>
            <a:r>
              <a:rPr lang="en-CA" sz="2400" dirty="0" smtClean="0">
                <a:latin typeface="+mj-lt"/>
              </a:rPr>
              <a:t>State restrictions</a:t>
            </a:r>
          </a:p>
          <a:p>
            <a:r>
              <a:rPr lang="en-CA" sz="2400" dirty="0" smtClean="0">
                <a:latin typeface="+mj-lt"/>
              </a:rPr>
              <a:t>Use brackets</a:t>
            </a:r>
          </a:p>
          <a:p>
            <a:r>
              <a:rPr lang="en-CA" sz="2400" dirty="0" smtClean="0">
                <a:latin typeface="+mj-lt"/>
              </a:rPr>
              <a:t>Know when to drop limit sign</a:t>
            </a:r>
          </a:p>
          <a:p>
            <a:r>
              <a:rPr lang="en-CA" sz="2400" dirty="0" smtClean="0">
                <a:latin typeface="+mj-lt"/>
              </a:rPr>
              <a:t>Know how to show graphically (i.e. line with hole at (3,6)</a:t>
            </a:r>
          </a:p>
          <a:p>
            <a:endParaRPr lang="en-CA" dirty="0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971600" y="1916832"/>
          <a:ext cx="1728192" cy="1059214"/>
        </p:xfrm>
        <a:graphic>
          <a:graphicData uri="http://schemas.openxmlformats.org/presentationml/2006/ole">
            <p:oleObj spid="_x0000_s61443" name="Equation" r:id="rId4" imgW="787320" imgH="4824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832" y="704088"/>
            <a:ext cx="2952328" cy="564672"/>
          </a:xfrm>
        </p:spPr>
        <p:txBody>
          <a:bodyPr>
            <a:normAutofit/>
          </a:bodyPr>
          <a:lstStyle/>
          <a:p>
            <a:r>
              <a:rPr lang="en-CA" sz="2400" dirty="0" smtClean="0"/>
              <a:t>1.5 Properties of Limits</a:t>
            </a: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219256" cy="4767808"/>
          </a:xfrm>
        </p:spPr>
        <p:txBody>
          <a:bodyPr>
            <a:normAutofit/>
          </a:bodyPr>
          <a:lstStyle/>
          <a:p>
            <a:pPr>
              <a:buNone/>
            </a:pPr>
            <a:endParaRPr lang="en-CA" sz="2400" b="1" dirty="0" smtClean="0">
              <a:latin typeface="+mj-lt"/>
            </a:endParaRPr>
          </a:p>
          <a:p>
            <a:pPr>
              <a:buNone/>
            </a:pPr>
            <a:endParaRPr lang="en-CA" sz="2400" b="1" dirty="0" smtClean="0">
              <a:latin typeface="+mj-lt"/>
            </a:endParaRPr>
          </a:p>
          <a:p>
            <a:pPr>
              <a:buNone/>
            </a:pPr>
            <a:endParaRPr lang="en-CA" sz="2400" dirty="0" smtClean="0">
              <a:latin typeface="+mj-lt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sp>
        <p:nvSpPr>
          <p:cNvPr id="20" name="TextBox 19"/>
          <p:cNvSpPr txBox="1"/>
          <p:nvPr/>
        </p:nvSpPr>
        <p:spPr>
          <a:xfrm>
            <a:off x="611560" y="1628800"/>
            <a:ext cx="813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CA" dirty="0"/>
          </a:p>
        </p:txBody>
      </p:sp>
      <p:sp>
        <p:nvSpPr>
          <p:cNvPr id="7" name="TextBox 6"/>
          <p:cNvSpPr txBox="1"/>
          <p:nvPr/>
        </p:nvSpPr>
        <p:spPr>
          <a:xfrm>
            <a:off x="395536" y="1412776"/>
            <a:ext cx="8748464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 smtClean="0">
                <a:latin typeface="+mj-lt"/>
              </a:rPr>
              <a:t>Ex 1: Evaluate:</a:t>
            </a:r>
          </a:p>
          <a:p>
            <a:r>
              <a:rPr lang="en-CA" sz="2400" dirty="0" smtClean="0">
                <a:latin typeface="+mj-lt"/>
              </a:rPr>
              <a:t>b</a:t>
            </a:r>
            <a:r>
              <a:rPr lang="en-CA" sz="2400" dirty="0" smtClean="0">
                <a:latin typeface="+mj-lt"/>
              </a:rPr>
              <a:t>) 			           </a:t>
            </a:r>
          </a:p>
          <a:p>
            <a:r>
              <a:rPr lang="en-CA" sz="2400" dirty="0" smtClean="0">
                <a:latin typeface="+mj-lt"/>
              </a:rPr>
              <a:t>                                                </a:t>
            </a:r>
            <a:endParaRPr lang="en-CA" sz="2400" dirty="0" smtClean="0">
              <a:latin typeface="+mj-lt"/>
            </a:endParaRPr>
          </a:p>
          <a:p>
            <a:endParaRPr lang="en-CA" sz="2400" dirty="0" smtClean="0">
              <a:latin typeface="+mj-lt"/>
            </a:endParaRPr>
          </a:p>
          <a:p>
            <a:endParaRPr lang="en-CA" sz="2400" dirty="0" smtClean="0">
              <a:latin typeface="+mj-lt"/>
            </a:endParaRPr>
          </a:p>
          <a:p>
            <a:r>
              <a:rPr lang="en-CA" sz="2400" dirty="0" smtClean="0">
                <a:latin typeface="+mj-lt"/>
              </a:rPr>
              <a:t>Be careful!! Square root signs!</a:t>
            </a:r>
          </a:p>
          <a:p>
            <a:r>
              <a:rPr lang="en-CA" sz="2400" dirty="0" smtClean="0">
                <a:latin typeface="+mj-lt"/>
              </a:rPr>
              <a:t>Check if LHL &amp; RHL exist and are =</a:t>
            </a:r>
          </a:p>
          <a:p>
            <a:endParaRPr lang="en-CA" dirty="0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901700" y="1889125"/>
          <a:ext cx="1868488" cy="1116013"/>
        </p:xfrm>
        <a:graphic>
          <a:graphicData uri="http://schemas.openxmlformats.org/presentationml/2006/ole">
            <p:oleObj spid="_x0000_s62466" name="Equation" r:id="rId4" imgW="850680" imgH="507960" progId="Equation.DSMT4">
              <p:embed/>
            </p:oleObj>
          </a:graphicData>
        </a:graphic>
      </p:graphicFrame>
      <p:graphicFrame>
        <p:nvGraphicFramePr>
          <p:cNvPr id="62468" name="Object 4"/>
          <p:cNvGraphicFramePr>
            <a:graphicFrameLocks noChangeAspect="1"/>
          </p:cNvGraphicFramePr>
          <p:nvPr/>
        </p:nvGraphicFramePr>
        <p:xfrm>
          <a:off x="3923928" y="1988840"/>
          <a:ext cx="792163" cy="395288"/>
        </p:xfrm>
        <a:graphic>
          <a:graphicData uri="http://schemas.openxmlformats.org/presentationml/2006/ole">
            <p:oleObj spid="_x0000_s62468" name="Equation" r:id="rId5" imgW="355320" imgH="1774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832" y="704088"/>
            <a:ext cx="2952328" cy="564672"/>
          </a:xfrm>
        </p:spPr>
        <p:txBody>
          <a:bodyPr>
            <a:normAutofit/>
          </a:bodyPr>
          <a:lstStyle/>
          <a:p>
            <a:r>
              <a:rPr lang="en-CA" sz="2400" dirty="0" smtClean="0"/>
              <a:t>1.5 Properties of Limits</a:t>
            </a: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219256" cy="4767808"/>
          </a:xfrm>
        </p:spPr>
        <p:txBody>
          <a:bodyPr>
            <a:normAutofit/>
          </a:bodyPr>
          <a:lstStyle/>
          <a:p>
            <a:pPr>
              <a:buNone/>
            </a:pPr>
            <a:endParaRPr lang="en-CA" sz="2400" b="1" dirty="0" smtClean="0">
              <a:latin typeface="+mj-lt"/>
            </a:endParaRPr>
          </a:p>
          <a:p>
            <a:pPr>
              <a:buNone/>
            </a:pPr>
            <a:endParaRPr lang="en-CA" sz="2400" b="1" dirty="0" smtClean="0">
              <a:latin typeface="+mj-lt"/>
            </a:endParaRPr>
          </a:p>
          <a:p>
            <a:pPr>
              <a:buNone/>
            </a:pPr>
            <a:endParaRPr lang="en-CA" sz="2400" dirty="0" smtClean="0">
              <a:latin typeface="+mj-lt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sp>
        <p:nvSpPr>
          <p:cNvPr id="20" name="TextBox 19"/>
          <p:cNvSpPr txBox="1"/>
          <p:nvPr/>
        </p:nvSpPr>
        <p:spPr>
          <a:xfrm>
            <a:off x="611560" y="1628800"/>
            <a:ext cx="813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CA" dirty="0"/>
          </a:p>
        </p:txBody>
      </p:sp>
      <p:sp>
        <p:nvSpPr>
          <p:cNvPr id="7" name="TextBox 6"/>
          <p:cNvSpPr txBox="1"/>
          <p:nvPr/>
        </p:nvSpPr>
        <p:spPr>
          <a:xfrm>
            <a:off x="395536" y="1412776"/>
            <a:ext cx="8748464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 smtClean="0">
                <a:latin typeface="+mj-lt"/>
              </a:rPr>
              <a:t>Ex 1: Evaluate:</a:t>
            </a:r>
          </a:p>
          <a:p>
            <a:r>
              <a:rPr lang="en-CA" sz="2400" dirty="0" smtClean="0">
                <a:latin typeface="+mj-lt"/>
              </a:rPr>
              <a:t>c) </a:t>
            </a:r>
          </a:p>
          <a:p>
            <a:endParaRPr lang="en-CA" sz="2400" dirty="0" smtClean="0">
              <a:latin typeface="+mj-lt"/>
            </a:endParaRPr>
          </a:p>
          <a:p>
            <a:endParaRPr lang="en-CA" sz="2400" dirty="0" smtClean="0">
              <a:latin typeface="+mj-lt"/>
            </a:endParaRPr>
          </a:p>
          <a:p>
            <a:endParaRPr lang="en-CA" sz="2400" dirty="0" smtClean="0">
              <a:latin typeface="+mj-lt"/>
            </a:endParaRPr>
          </a:p>
          <a:p>
            <a:endParaRPr lang="en-CA" sz="2400" dirty="0" smtClean="0">
              <a:latin typeface="+mj-lt"/>
            </a:endParaRPr>
          </a:p>
          <a:p>
            <a:r>
              <a:rPr lang="en-CA" sz="2400" dirty="0" smtClean="0">
                <a:latin typeface="+mj-lt"/>
              </a:rPr>
              <a:t>Check that both sides of limit exist – they do in this example</a:t>
            </a:r>
          </a:p>
          <a:p>
            <a:r>
              <a:rPr lang="en-CA" sz="2400" dirty="0" smtClean="0">
                <a:latin typeface="+mj-lt"/>
              </a:rPr>
              <a:t>Rationalize </a:t>
            </a:r>
          </a:p>
          <a:p>
            <a:r>
              <a:rPr lang="en-CA" sz="2400" dirty="0" smtClean="0">
                <a:latin typeface="+mj-lt"/>
              </a:rPr>
              <a:t>Watch how to expand/simplify efficiently (i.e. numerator but leave denominator)</a:t>
            </a:r>
          </a:p>
          <a:p>
            <a:r>
              <a:rPr lang="en-CA" sz="2400" dirty="0" smtClean="0">
                <a:latin typeface="+mj-lt"/>
              </a:rPr>
              <a:t>Solution on next slide</a:t>
            </a:r>
          </a:p>
          <a:p>
            <a:endParaRPr lang="en-CA" dirty="0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1043608" y="1916832"/>
          <a:ext cx="3095625" cy="1116013"/>
        </p:xfrm>
        <a:graphic>
          <a:graphicData uri="http://schemas.openxmlformats.org/presentationml/2006/ole">
            <p:oleObj spid="_x0000_s63490" name="Equation" r:id="rId4" imgW="1409400" imgH="50796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832" y="704088"/>
            <a:ext cx="2952328" cy="564672"/>
          </a:xfrm>
        </p:spPr>
        <p:txBody>
          <a:bodyPr>
            <a:normAutofit/>
          </a:bodyPr>
          <a:lstStyle/>
          <a:p>
            <a:r>
              <a:rPr lang="en-CA" sz="2400" dirty="0" smtClean="0"/>
              <a:t>1.5 Properties of Limits</a:t>
            </a: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219256" cy="4767808"/>
          </a:xfrm>
        </p:spPr>
        <p:txBody>
          <a:bodyPr>
            <a:normAutofit/>
          </a:bodyPr>
          <a:lstStyle/>
          <a:p>
            <a:pPr>
              <a:buNone/>
            </a:pPr>
            <a:endParaRPr lang="en-CA" sz="2400" b="1" dirty="0" smtClean="0">
              <a:latin typeface="+mj-lt"/>
            </a:endParaRPr>
          </a:p>
          <a:p>
            <a:pPr>
              <a:buNone/>
            </a:pPr>
            <a:endParaRPr lang="en-CA" sz="2400" b="1" dirty="0" smtClean="0">
              <a:latin typeface="+mj-lt"/>
            </a:endParaRPr>
          </a:p>
          <a:p>
            <a:pPr>
              <a:buNone/>
            </a:pPr>
            <a:endParaRPr lang="en-CA" sz="2400" dirty="0" smtClean="0">
              <a:latin typeface="+mj-lt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sp>
        <p:nvSpPr>
          <p:cNvPr id="20" name="TextBox 19"/>
          <p:cNvSpPr txBox="1"/>
          <p:nvPr/>
        </p:nvSpPr>
        <p:spPr>
          <a:xfrm>
            <a:off x="611560" y="1628800"/>
            <a:ext cx="813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CA" dirty="0"/>
          </a:p>
        </p:txBody>
      </p:sp>
      <p:sp>
        <p:nvSpPr>
          <p:cNvPr id="7" name="TextBox 6"/>
          <p:cNvSpPr txBox="1"/>
          <p:nvPr/>
        </p:nvSpPr>
        <p:spPr>
          <a:xfrm>
            <a:off x="395536" y="1412776"/>
            <a:ext cx="874846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 smtClean="0">
                <a:latin typeface="+mj-lt"/>
              </a:rPr>
              <a:t>Solution:</a:t>
            </a:r>
          </a:p>
          <a:p>
            <a:r>
              <a:rPr lang="en-CA" sz="2400" dirty="0" smtClean="0">
                <a:latin typeface="+mj-lt"/>
              </a:rPr>
              <a:t>c) </a:t>
            </a:r>
          </a:p>
          <a:p>
            <a:endParaRPr lang="en-CA" sz="2400" dirty="0" smtClean="0">
              <a:latin typeface="+mj-lt"/>
            </a:endParaRPr>
          </a:p>
          <a:p>
            <a:endParaRPr lang="en-CA" sz="2400" dirty="0" smtClean="0">
              <a:latin typeface="+mj-lt"/>
            </a:endParaRPr>
          </a:p>
          <a:p>
            <a:endParaRPr lang="en-CA" sz="2400" dirty="0" smtClean="0">
              <a:latin typeface="+mj-lt"/>
            </a:endParaRPr>
          </a:p>
          <a:p>
            <a:endParaRPr lang="en-CA" sz="2400" dirty="0" smtClean="0">
              <a:latin typeface="+mj-lt"/>
            </a:endParaRPr>
          </a:p>
          <a:p>
            <a:endParaRPr lang="en-CA" dirty="0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899592" y="1916832"/>
          <a:ext cx="3838575" cy="1722437"/>
        </p:xfrm>
        <a:graphic>
          <a:graphicData uri="http://schemas.openxmlformats.org/presentationml/2006/ole">
            <p:oleObj spid="_x0000_s64514" name="Equation" r:id="rId4" imgW="2692080" imgH="1206360" progId="Equation.DSMT4">
              <p:embed/>
            </p:oleObj>
          </a:graphicData>
        </a:graphic>
      </p:graphicFrame>
      <p:graphicFrame>
        <p:nvGraphicFramePr>
          <p:cNvPr id="64515" name="Object 3"/>
          <p:cNvGraphicFramePr>
            <a:graphicFrameLocks noChangeAspect="1"/>
          </p:cNvGraphicFramePr>
          <p:nvPr/>
        </p:nvGraphicFramePr>
        <p:xfrm>
          <a:off x="899592" y="3429000"/>
          <a:ext cx="2479675" cy="1812925"/>
        </p:xfrm>
        <a:graphic>
          <a:graphicData uri="http://schemas.openxmlformats.org/presentationml/2006/ole">
            <p:oleObj spid="_x0000_s64515" name="Equation" r:id="rId5" imgW="1739880" imgH="1269720" progId="Equation.DSMT4">
              <p:embed/>
            </p:oleObj>
          </a:graphicData>
        </a:graphic>
      </p:graphicFrame>
      <p:graphicFrame>
        <p:nvGraphicFramePr>
          <p:cNvPr id="64516" name="Object 4"/>
          <p:cNvGraphicFramePr>
            <a:graphicFrameLocks noChangeAspect="1"/>
          </p:cNvGraphicFramePr>
          <p:nvPr/>
        </p:nvGraphicFramePr>
        <p:xfrm>
          <a:off x="899592" y="5157192"/>
          <a:ext cx="2679700" cy="1485900"/>
        </p:xfrm>
        <a:graphic>
          <a:graphicData uri="http://schemas.openxmlformats.org/presentationml/2006/ole">
            <p:oleObj spid="_x0000_s64516" name="Equation" r:id="rId6" imgW="1879560" imgH="1041120" progId="Equation.DSMT4">
              <p:embed/>
            </p:oleObj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/>
        </p:nvGraphicFramePr>
        <p:xfrm>
          <a:off x="5868144" y="2780928"/>
          <a:ext cx="792088" cy="396044"/>
        </p:xfrm>
        <a:graphic>
          <a:graphicData uri="http://schemas.openxmlformats.org/presentationml/2006/ole">
            <p:oleObj spid="_x0000_s64517" name="Equation" r:id="rId7" imgW="355320" imgH="1774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45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4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4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4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2409</TotalTime>
  <Words>423</Words>
  <Application>Microsoft Office PowerPoint</Application>
  <PresentationFormat>On-screen Show (4:3)</PresentationFormat>
  <Paragraphs>138</Paragraphs>
  <Slides>13</Slides>
  <Notes>13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Flow</vt:lpstr>
      <vt:lpstr>MathType 5.0 Equation</vt:lpstr>
      <vt:lpstr>1.5 Properties of Limits</vt:lpstr>
      <vt:lpstr>1.5 Properties of Limits</vt:lpstr>
      <vt:lpstr>1.5 Properties of Limits</vt:lpstr>
      <vt:lpstr>1.5 Properties of Limits</vt:lpstr>
      <vt:lpstr>1.5 Properties of Limits</vt:lpstr>
      <vt:lpstr>1.5 Properties of Limits</vt:lpstr>
      <vt:lpstr>1.5 Properties of Limits</vt:lpstr>
      <vt:lpstr>1.5 Properties of Limits</vt:lpstr>
      <vt:lpstr>1.5 Properties of Limits</vt:lpstr>
      <vt:lpstr>1.5 Properties of Limits</vt:lpstr>
      <vt:lpstr>1.5 Properties of Limits</vt:lpstr>
      <vt:lpstr>1.5 Properties of Limits</vt:lpstr>
      <vt:lpstr>1.5 Properties of Limits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2.2 Derivatives of Polynomial Functions</dc:title>
  <dc:creator>sandy</dc:creator>
  <cp:lastModifiedBy>sandy</cp:lastModifiedBy>
  <cp:revision>273</cp:revision>
  <dcterms:created xsi:type="dcterms:W3CDTF">2010-09-21T17:07:38Z</dcterms:created>
  <dcterms:modified xsi:type="dcterms:W3CDTF">2011-07-13T18:56:10Z</dcterms:modified>
</cp:coreProperties>
</file>